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24384000" cy="13716000"/>
  <p:notesSz cx="6858000" cy="9144000"/>
  <p:embeddedFontLst>
    <p:embeddedFont>
      <p:font typeface="Pretendard Regular"/>
      <p:regular r:id="rId23"/>
    </p:embeddedFont>
    <p:embeddedFont>
      <p:font typeface="Pretendard ExtraBold"/>
      <p:bold r:id="rId24"/>
    </p:embeddedFont>
    <p:embeddedFont>
      <p:font typeface="Pretendard Bold"/>
      <p:bold r:id="rId25"/>
    </p:embeddedFont>
    <p:embeddedFont>
      <p:font typeface="Cafe24 Simplehae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1.fntdata" Type="http://schemas.openxmlformats.org/officeDocument/2006/relationships/font"/><Relationship Id="rId24" Target="fonts/font2.fntdata" Type="http://schemas.openxmlformats.org/officeDocument/2006/relationships/font"/><Relationship Id="rId25" Target="fonts/font3.fntdata" Type="http://schemas.openxmlformats.org/officeDocument/2006/relationships/font"/><Relationship Id="rId26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1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9.png" Type="http://schemas.openxmlformats.org/officeDocument/2006/relationships/image"/><Relationship Id="rId4" Target="../media/image1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1.png" Type="http://schemas.openxmlformats.org/officeDocument/2006/relationships/image"/><Relationship Id="rId4" Target="../media/image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1.png" Type="http://schemas.openxmlformats.org/officeDocument/2006/relationships/image"/><Relationship Id="rId4" Target="../media/image1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8.png" Type="http://schemas.openxmlformats.org/officeDocument/2006/relationships/image"/><Relationship Id="rId4" Target="../media/image1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2.png" Type="http://schemas.openxmlformats.org/officeDocument/2006/relationships/image"/><Relationship Id="rId4" Target="../media/image1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1.pn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1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1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1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1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DEEF1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1130300"/>
            <a:ext cx="21666200" cy="38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58900" y="2679700"/>
            <a:ext cx="16446500" cy="3111500"/>
          </a:xfrm>
          <a:prstGeom prst="rect">
            <a:avLst/>
          </a:prstGeom>
        </p:spPr>
        <p:txBody>
          <a:bodyPr anchor="t" rtlCol="false" lIns="0" tIns="100751" rIns="0" bIns="0"/>
          <a:lstStyle/>
          <a:p>
            <a:pPr algn="l" lvl="0">
              <a:lnSpc>
                <a:spcPct val="102089"/>
              </a:lnSpc>
            </a:pPr>
            <a:r>
              <a:rPr lang="ko-KR" sz="9333" b="false" i="false" u="none" strike="noStrike">
                <a:solidFill>
                  <a:srgbClr val="595959"/>
                </a:solidFill>
                <a:ea typeface="Pretendard ExtraBold"/>
              </a:rPr>
              <a:t>가정폭력</a:t>
            </a:r>
            <a:r>
              <a:rPr lang="en-US" sz="93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9333" b="false" i="false" u="none" strike="noStrike">
                <a:solidFill>
                  <a:srgbClr val="595959"/>
                </a:solidFill>
                <a:ea typeface="Pretendard ExtraBold"/>
              </a:rPr>
              <a:t>뉴스</a:t>
            </a:r>
            <a:r>
              <a:rPr lang="en-US" sz="93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9333" b="false" i="false" u="none" strike="noStrike">
                <a:solidFill>
                  <a:srgbClr val="595959"/>
                </a:solidFill>
                <a:ea typeface="Pretendard ExtraBold"/>
              </a:rPr>
              <a:t>텍스트</a:t>
            </a:r>
            <a:r>
              <a:rPr lang="en-US" sz="93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9333" b="false" i="false" u="none" strike="noStrike">
                <a:solidFill>
                  <a:srgbClr val="595959"/>
                </a:solidFill>
                <a:ea typeface="Pretendard ExtraBold"/>
              </a:rPr>
              <a:t>분석을</a:t>
            </a:r>
            <a:r>
              <a:rPr lang="en-US" sz="93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9333" b="false" i="false" u="none" strike="noStrike">
                <a:solidFill>
                  <a:srgbClr val="595959"/>
                </a:solidFill>
                <a:ea typeface="Pretendard ExtraBold"/>
              </a:rPr>
              <a:t>통한</a:t>
            </a:r>
          </a:p>
          <a:p>
            <a:pPr algn="l" lvl="0">
              <a:lnSpc>
                <a:spcPct val="102089"/>
              </a:lnSpc>
            </a:pPr>
            <a:r>
              <a:rPr lang="ko-KR" sz="9333" b="false" i="false" u="none" strike="noStrike">
                <a:solidFill>
                  <a:srgbClr val="595959"/>
                </a:solidFill>
                <a:ea typeface="Pretendard ExtraBold"/>
              </a:rPr>
              <a:t>언론</a:t>
            </a:r>
            <a:r>
              <a:rPr lang="en-US" sz="93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9333" b="false" i="false" u="none" strike="noStrike">
                <a:solidFill>
                  <a:srgbClr val="595959"/>
                </a:solidFill>
                <a:ea typeface="Pretendard ExtraBold"/>
              </a:rPr>
              <a:t>프레임</a:t>
            </a:r>
            <a:r>
              <a:rPr lang="en-US" sz="93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9333" b="false" i="false" u="none" strike="noStrike">
                <a:solidFill>
                  <a:srgbClr val="595959"/>
                </a:solidFill>
                <a:ea typeface="Pretendard ExtraBold"/>
              </a:rPr>
              <a:t>및</a:t>
            </a:r>
            <a:r>
              <a:rPr lang="en-US" sz="93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9333" b="false" i="false" u="none" strike="noStrike">
                <a:solidFill>
                  <a:srgbClr val="595959"/>
                </a:solidFill>
                <a:ea typeface="Pretendard ExtraBold"/>
              </a:rPr>
              <a:t>인식</a:t>
            </a:r>
            <a:r>
              <a:rPr lang="en-US" sz="93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9333" b="false" i="false" u="none" strike="noStrike">
                <a:solidFill>
                  <a:srgbClr val="595959"/>
                </a:solidFill>
                <a:ea typeface="Pretendard ExtraBold"/>
              </a:rPr>
              <a:t>변화</a:t>
            </a:r>
            <a:r>
              <a:rPr lang="en-US" sz="93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9333" b="false" i="false" u="none" strike="noStrike">
                <a:solidFill>
                  <a:srgbClr val="595959"/>
                </a:solidFill>
                <a:ea typeface="Pretendard ExtraBold"/>
              </a:rPr>
              <a:t>연구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97000" y="1866900"/>
            <a:ext cx="8559800" cy="838200"/>
          </a:xfrm>
          <a:prstGeom prst="rect">
            <a:avLst/>
          </a:prstGeom>
        </p:spPr>
        <p:txBody>
          <a:bodyPr anchor="t" rtlCol="false" lIns="0" tIns="44026" rIns="0" bIns="0"/>
          <a:lstStyle/>
          <a:p>
            <a:pPr algn="l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텍스트데이터분석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[00]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427200" y="10490200"/>
            <a:ext cx="8572500" cy="12446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5329"/>
              </a:lnSpc>
            </a:pPr>
            <a:r>
              <a:rPr lang="en" sz="3733" b="false" i="false" u="none" strike="noStrike">
                <a:solidFill>
                  <a:srgbClr val="595959"/>
                </a:solidFill>
                <a:ea typeface="Pretendard Bold"/>
              </a:rPr>
              <a:t>데이터사이언스전공</a:t>
            </a:r>
          </a:p>
          <a:p>
            <a:pPr algn="r" lvl="0">
              <a:lnSpc>
                <a:spcPct val="125329"/>
              </a:lnSpc>
            </a:pP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금다은</a:t>
            </a:r>
            <a:r>
              <a:rPr lang="en-US" sz="3733" b="false" i="false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윤하늘</a:t>
            </a:r>
            <a:r>
              <a:rPr lang="en-US" sz="3733" b="false" i="false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허다인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8900" y="12522200"/>
            <a:ext cx="216662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58900" y="1765300"/>
            <a:ext cx="15214600" cy="1638300"/>
          </a:xfrm>
          <a:prstGeom prst="rect">
            <a:avLst/>
          </a:prstGeom>
        </p:spPr>
        <p:txBody>
          <a:bodyPr anchor="t" rtlCol="false" lIns="0" tIns="83479" rIns="0" bIns="0"/>
          <a:lstStyle/>
          <a:p>
            <a:pPr algn="l" lvl="0">
              <a:lnSpc>
                <a:spcPct val="102089"/>
              </a:lnSpc>
            </a:pP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분석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과정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(3)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001500" y="9245600"/>
            <a:ext cx="11010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71600" y="12852400"/>
            <a:ext cx="2984500" cy="5207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25-2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27900" y="12852400"/>
            <a:ext cx="2984500" cy="5842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Page 10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1270000"/>
            <a:ext cx="21666200" cy="3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71600" y="508000"/>
            <a:ext cx="8521700" cy="5207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90400" y="9398000"/>
            <a:ext cx="10947400" cy="2984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피해자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경찰청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데이터를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모두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공통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스키마에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맞춰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정리하고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연도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지역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지표별로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long-form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형태의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tidy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데이터로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통합하였다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이후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성별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유형별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피해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비율과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신고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검거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조치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지표를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함께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결합해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피해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유형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성별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격차와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행정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대응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흐름을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분석할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있도록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구조화하였다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71600" y="3721100"/>
            <a:ext cx="6464300" cy="509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71600" y="9245600"/>
            <a:ext cx="6464300" cy="273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29600" y="2400300"/>
            <a:ext cx="6197600" cy="386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684000" y="5041900"/>
            <a:ext cx="5486400" cy="2438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751300" y="2400300"/>
            <a:ext cx="6426200" cy="222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170400" y="6527800"/>
            <a:ext cx="60071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58900" y="1765300"/>
            <a:ext cx="15214600" cy="1524000"/>
          </a:xfrm>
          <a:prstGeom prst="rect">
            <a:avLst/>
          </a:prstGeom>
        </p:spPr>
        <p:txBody>
          <a:bodyPr anchor="t" rtlCol="false" lIns="0" tIns="83479" rIns="0" bIns="0"/>
          <a:lstStyle/>
          <a:p>
            <a:pPr algn="l" lvl="0">
              <a:lnSpc>
                <a:spcPct val="102089"/>
              </a:lnSpc>
            </a:pP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분석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결과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(3)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305800" y="7340600"/>
            <a:ext cx="7200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71600" y="12852400"/>
            <a:ext cx="2984500" cy="5207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25-2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27900" y="12852400"/>
            <a:ext cx="2984500" cy="5842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Page 11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1270000"/>
            <a:ext cx="21666200" cy="3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71600" y="508000"/>
            <a:ext cx="8521700" cy="5207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04700" y="5880100"/>
            <a:ext cx="10947400" cy="294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2022~2024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동안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실제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범죄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건수는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전반적으로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감소했지만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뉴스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보도량은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2023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년에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급증하며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실제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범죄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추세와는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다르게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언론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보도량이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크게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요동치는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패턴을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보였다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이는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특정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사건이나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이슈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발생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실제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범죄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증가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여부와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무관하게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언론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보도가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집중적으로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확대될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있음을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시사한다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8900" y="4368800"/>
            <a:ext cx="10439400" cy="5981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58900" y="1765300"/>
            <a:ext cx="15214600" cy="1524000"/>
          </a:xfrm>
          <a:prstGeom prst="rect">
            <a:avLst/>
          </a:prstGeom>
        </p:spPr>
        <p:txBody>
          <a:bodyPr anchor="t" rtlCol="false" lIns="0" tIns="83479" rIns="0" bIns="0"/>
          <a:lstStyle/>
          <a:p>
            <a:pPr algn="l" lvl="0">
              <a:lnSpc>
                <a:spcPct val="102089"/>
              </a:lnSpc>
            </a:pP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분석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결과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(3)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99900" y="9728200"/>
            <a:ext cx="100203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71600" y="12852400"/>
            <a:ext cx="2984500" cy="5207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25-2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27900" y="12852400"/>
            <a:ext cx="2984500" cy="5842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Page 12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1270000"/>
            <a:ext cx="21666200" cy="3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71600" y="508000"/>
            <a:ext cx="8521700" cy="5207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04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8900" y="3340100"/>
            <a:ext cx="8255000" cy="4406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74800" y="7810500"/>
            <a:ext cx="8420100" cy="4406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99900" y="1866900"/>
            <a:ext cx="9906000" cy="7353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899900" y="10109200"/>
            <a:ext cx="10248900" cy="1854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여성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피해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비율은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경제적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성적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정서적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피해에서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더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높게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나타났으며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특히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성적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피해는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여성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비율이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남성보다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크게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높아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성별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격차가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크게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나타난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유형이다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.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반면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신체적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피해는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남성이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약간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더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높게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나타나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유형별로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취약계층이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서로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다르게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분포함을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보여준다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58900" y="1765300"/>
            <a:ext cx="15214600" cy="1524000"/>
          </a:xfrm>
          <a:prstGeom prst="rect">
            <a:avLst/>
          </a:prstGeom>
        </p:spPr>
        <p:txBody>
          <a:bodyPr anchor="t" rtlCol="false" lIns="0" tIns="83479" rIns="0" bIns="0"/>
          <a:lstStyle/>
          <a:p>
            <a:pPr algn="l" lvl="0">
              <a:lnSpc>
                <a:spcPct val="102089"/>
              </a:lnSpc>
            </a:pP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분석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결과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(3)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99900" y="9385300"/>
            <a:ext cx="100203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71600" y="12852400"/>
            <a:ext cx="2984500" cy="5207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25-2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27900" y="12852400"/>
            <a:ext cx="2984500" cy="5842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Page 13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1270000"/>
            <a:ext cx="21666200" cy="3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71600" y="508000"/>
            <a:ext cx="8521700" cy="5207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99900" y="10058400"/>
            <a:ext cx="10261600" cy="1384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2021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년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신고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검거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조치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모두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큰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규모이나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신고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대비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조치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건수는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낮아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처리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단계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간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차이가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나타난다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.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지역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월별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분석에서는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경기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서울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대도시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신고량이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높고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일부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시기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지역에서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사건이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집중되는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경향이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2" b="false" i="false" u="none" strike="noStrike">
                <a:solidFill>
                  <a:srgbClr val="595959"/>
                </a:solidFill>
                <a:ea typeface="Pretendard Regular"/>
              </a:rPr>
              <a:t>확인된다</a:t>
            </a:r>
            <a:r>
              <a:rPr lang="en-US" sz="2602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9400" y="3289300"/>
            <a:ext cx="6400800" cy="4940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60500" y="8153400"/>
            <a:ext cx="8242300" cy="3810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252200" y="2095500"/>
            <a:ext cx="10795000" cy="6832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58900" y="1765300"/>
            <a:ext cx="15214600" cy="1625600"/>
          </a:xfrm>
          <a:prstGeom prst="rect">
            <a:avLst/>
          </a:prstGeom>
        </p:spPr>
        <p:txBody>
          <a:bodyPr anchor="t" rtlCol="false" lIns="0" tIns="83479" rIns="0" bIns="0"/>
          <a:lstStyle/>
          <a:p>
            <a:pPr algn="l" lvl="0">
              <a:lnSpc>
                <a:spcPct val="102089"/>
              </a:lnSpc>
            </a:pP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분석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결과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(4)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99900" y="9664700"/>
            <a:ext cx="108966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71600" y="12852400"/>
            <a:ext cx="2984500" cy="5207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25-2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27900" y="12852400"/>
            <a:ext cx="2984500" cy="5588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Page 14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1270000"/>
            <a:ext cx="21666200" cy="3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71600" y="508000"/>
            <a:ext cx="8521700" cy="5207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12600" y="9982200"/>
            <a:ext cx="10998200" cy="2082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라벨을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세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가지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범주로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인코딩한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뒤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 HuggingFace Dataset</a:t>
            </a: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토크나이저를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적용해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 KLUE/BERT-base </a:t>
            </a: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모델을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학습시켰다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16199"/>
              </a:lnSpc>
            </a:pP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학습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과정에서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 Training Loss</a:t>
            </a: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는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지속적으로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감소했으며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, </a:t>
            </a: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검증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단계에서는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 Accuracy</a:t>
            </a: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와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 F1-macro</a:t>
            </a: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성능을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평가하도록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595959"/>
                </a:solidFill>
                <a:ea typeface="Pretendard Regular"/>
              </a:rPr>
              <a:t>구성하였다</a:t>
            </a:r>
            <a:r>
              <a:rPr lang="en-US" sz="2933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11300" y="3390900"/>
            <a:ext cx="10160000" cy="436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28800" y="8255000"/>
            <a:ext cx="9512300" cy="2781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99900" y="1765300"/>
            <a:ext cx="6375400" cy="4152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0" y="6273800"/>
            <a:ext cx="840740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97000" y="5562600"/>
            <a:ext cx="685800" cy="698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58900" y="2197100"/>
            <a:ext cx="15062200" cy="1371600"/>
          </a:xfrm>
          <a:prstGeom prst="rect">
            <a:avLst/>
          </a:prstGeom>
        </p:spPr>
        <p:txBody>
          <a:bodyPr anchor="t" rtlCol="false" lIns="0" tIns="83479" rIns="0" bIns="0"/>
          <a:lstStyle/>
          <a:p>
            <a:pPr algn="l" lvl="0">
              <a:lnSpc>
                <a:spcPct val="102089"/>
              </a:lnSpc>
            </a:pP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언론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프레임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해석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및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시사점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1600" y="12852400"/>
            <a:ext cx="2984500" cy="5715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25-2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27900" y="12852400"/>
            <a:ext cx="2984500" cy="5588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Page 15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1270000"/>
            <a:ext cx="216662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813800" y="8356600"/>
            <a:ext cx="6794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358900" y="4965700"/>
            <a:ext cx="21666200" cy="25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71600" y="508000"/>
            <a:ext cx="8521700" cy="5715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5900" y="5676900"/>
            <a:ext cx="533400" cy="469900"/>
          </a:xfrm>
          <a:prstGeom prst="rect">
            <a:avLst/>
          </a:prstGeom>
        </p:spPr>
        <p:txBody>
          <a:bodyPr anchor="t" rtlCol="false" lIns="0" tIns="33383" rIns="0" bIns="0"/>
          <a:lstStyle/>
          <a:p>
            <a:pPr algn="ctr" lvl="0">
              <a:lnSpc>
                <a:spcPct val="99600"/>
              </a:lnSpc>
            </a:pPr>
            <a:r>
              <a:rPr lang="en" sz="2628" b="false" i="false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4300" y="6578600"/>
            <a:ext cx="90932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733" b="false" i="false" u="none" strike="noStrike">
                <a:solidFill>
                  <a:srgbClr val="3452F0"/>
                </a:solidFill>
                <a:ea typeface="Pretendard Bold"/>
              </a:rPr>
              <a:t>가정폭력</a:t>
            </a:r>
            <a:r>
              <a:rPr lang="en-US" sz="3733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3452F0"/>
                </a:solidFill>
                <a:ea typeface="Pretendard Bold"/>
              </a:rPr>
              <a:t>보도</a:t>
            </a:r>
            <a:r>
              <a:rPr lang="en-US" sz="3733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3452F0"/>
                </a:solidFill>
                <a:ea typeface="Pretendard Bold"/>
              </a:rPr>
              <a:t>프레임의</a:t>
            </a:r>
            <a:r>
              <a:rPr lang="en-US" sz="3733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3452F0"/>
                </a:solidFill>
                <a:ea typeface="Pretendard Bold"/>
              </a:rPr>
              <a:t>변화</a:t>
            </a:r>
            <a:r>
              <a:rPr lang="en-US" sz="3733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3452F0"/>
                </a:solidFill>
                <a:ea typeface="Pretendard Bold"/>
              </a:rPr>
              <a:t>흐름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7000" y="7454900"/>
            <a:ext cx="9918700" cy="419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가정폭력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보도는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초기에는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사건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감정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중심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프레임이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두드러졌으며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,
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사건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발생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시기에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보도량과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감정적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표현이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함께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증가하는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흐름이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나타난다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.
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최근에는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제도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개선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정책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대응을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강조하는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프레임이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늘어나면서</a:t>
            </a:r>
            <a:b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</a:b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사안을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구조적으로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다루려는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경향이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강화되고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있다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915900" y="5562600"/>
            <a:ext cx="685800" cy="698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004800" y="5676900"/>
            <a:ext cx="533400" cy="469900"/>
          </a:xfrm>
          <a:prstGeom prst="rect">
            <a:avLst/>
          </a:prstGeom>
        </p:spPr>
        <p:txBody>
          <a:bodyPr anchor="t" rtlCol="false" lIns="0" tIns="33383" rIns="0" bIns="0"/>
          <a:lstStyle/>
          <a:p>
            <a:pPr algn="ctr" lvl="0">
              <a:lnSpc>
                <a:spcPct val="99600"/>
              </a:lnSpc>
            </a:pPr>
            <a:r>
              <a:rPr lang="en" sz="2628" b="false" i="false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03200" y="6578600"/>
            <a:ext cx="90932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733" b="false" i="false" u="none" strike="noStrike">
                <a:solidFill>
                  <a:srgbClr val="3452F0"/>
                </a:solidFill>
                <a:ea typeface="Pretendard Bold"/>
              </a:rPr>
              <a:t>보도</a:t>
            </a:r>
            <a:r>
              <a:rPr lang="en-US" sz="3733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3452F0"/>
                </a:solidFill>
                <a:ea typeface="Pretendard Bold"/>
              </a:rPr>
              <a:t>경향과</a:t>
            </a:r>
            <a:r>
              <a:rPr lang="en-US" sz="3733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3452F0"/>
                </a:solidFill>
                <a:ea typeface="Pretendard Bold"/>
              </a:rPr>
              <a:t>실제</a:t>
            </a:r>
            <a:r>
              <a:rPr lang="en-US" sz="3733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3452F0"/>
                </a:solidFill>
                <a:ea typeface="Pretendard Bold"/>
              </a:rPr>
              <a:t>지표의</a:t>
            </a:r>
            <a:r>
              <a:rPr lang="en-US" sz="3733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3452F0"/>
                </a:solidFill>
                <a:ea typeface="Pretendard Bold"/>
              </a:rPr>
              <a:t>상관성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03200" y="7505700"/>
            <a:ext cx="9918700" cy="419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경찰청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·KOSIS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지표와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비교한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,
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보도량이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증가한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시기와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신고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건수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범죄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지표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변화가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맞물리는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구간이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관찰되었다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.
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또한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일부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지역에서는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언론의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프레임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방향과</a:t>
            </a:r>
            <a:b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</a:b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사회지표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변화가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유사한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패턴을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보이는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사례도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확인되었다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.
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이는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언론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보도가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사회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인식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형성과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정책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논의에</a:t>
            </a:r>
            <a:b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</a:b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직접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간접적으로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영향을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가능성을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시사한다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12522200"/>
            <a:ext cx="216662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066800" y="9182100"/>
            <a:ext cx="5016500" cy="50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58900" y="2197100"/>
            <a:ext cx="14465300" cy="1371600"/>
          </a:xfrm>
          <a:prstGeom prst="rect">
            <a:avLst/>
          </a:prstGeom>
        </p:spPr>
        <p:txBody>
          <a:bodyPr anchor="t" rtlCol="false" lIns="0" tIns="83479" rIns="0" bIns="0"/>
          <a:lstStyle/>
          <a:p>
            <a:pPr algn="l" lvl="0">
              <a:lnSpc>
                <a:spcPct val="102089"/>
              </a:lnSpc>
            </a:pP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결론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및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향후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연구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방향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436100" y="9499600"/>
            <a:ext cx="5511800" cy="50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71600" y="12852400"/>
            <a:ext cx="2984500" cy="5715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25-2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27900" y="12852400"/>
            <a:ext cx="2984500" cy="5588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Page 16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8900" y="1270000"/>
            <a:ext cx="216662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58900" y="4851400"/>
            <a:ext cx="21666200" cy="1219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71600" y="508000"/>
            <a:ext cx="8521700" cy="5715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06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82800" y="5168900"/>
            <a:ext cx="5080000" cy="622300"/>
          </a:xfrm>
          <a:prstGeom prst="rect">
            <a:avLst/>
          </a:prstGeom>
        </p:spPr>
        <p:txBody>
          <a:bodyPr anchor="t" rtlCol="false" lIns="0" tIns="44026" rIns="0" bIns="0"/>
          <a:lstStyle/>
          <a:p>
            <a:pPr algn="l" lvl="0">
              <a:lnSpc>
                <a:spcPct val="99600"/>
              </a:lnSpc>
            </a:pPr>
            <a:r>
              <a:rPr lang="en-US" sz="3466" b="false" i="false" u="none" strike="noStrike">
                <a:solidFill>
                  <a:srgbClr val="FFFFFF"/>
                </a:solidFill>
                <a:latin typeface="Pretendard Bold"/>
              </a:rPr>
              <a:t>01. </a:t>
            </a:r>
            <a:r>
              <a:rPr lang="ko-KR" sz="3466" b="false" i="false" u="none" strike="noStrike">
                <a:solidFill>
                  <a:srgbClr val="FFFFFF"/>
                </a:solidFill>
                <a:ea typeface="Pretendard Bold"/>
              </a:rPr>
              <a:t>원인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4500" y="7175500"/>
            <a:ext cx="10223500" cy="4254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가정폭력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보도에서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나타나는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프레임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차이는</a:t>
            </a:r>
            <a:b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</a:b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사건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중심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보도가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많은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시기적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요인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,
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특정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사건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발생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이후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급증하는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관심도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,
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언론사별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편집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방향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등의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영향을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받는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것으로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보인다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.
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또한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실제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사회지표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변화와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보도량이</a:t>
            </a:r>
            <a:b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</a:b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일부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구간에서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유사하게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움직여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,
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보도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경향이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사회적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관심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증가와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맞물려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작동했을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가능성이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있다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19100" y="5181600"/>
            <a:ext cx="5080000" cy="622300"/>
          </a:xfrm>
          <a:prstGeom prst="rect">
            <a:avLst/>
          </a:prstGeom>
        </p:spPr>
        <p:txBody>
          <a:bodyPr anchor="t" rtlCol="false" lIns="0" tIns="44026" rIns="0" bIns="0"/>
          <a:lstStyle/>
          <a:p>
            <a:pPr algn="l" lvl="0">
              <a:lnSpc>
                <a:spcPct val="99600"/>
              </a:lnSpc>
            </a:pPr>
            <a:r>
              <a:rPr lang="en-US" sz="3466" b="false" i="false" u="none" strike="noStrike">
                <a:solidFill>
                  <a:srgbClr val="FFFFFF"/>
                </a:solidFill>
                <a:latin typeface="Pretendard Bold"/>
              </a:rPr>
              <a:t>02. </a:t>
            </a:r>
            <a:r>
              <a:rPr lang="ko-KR" sz="3466" b="false" i="false" u="none" strike="noStrike">
                <a:solidFill>
                  <a:srgbClr val="FFFFFF"/>
                </a:solidFill>
                <a:ea typeface="Pretendard Bold"/>
              </a:rPr>
              <a:t>결과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61900" y="6896100"/>
            <a:ext cx="9067800" cy="4800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프레임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변화는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단순한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보도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패턴의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차이를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넘어서</a:t>
            </a:r>
            <a:b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</a:b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정책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논의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확대와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문제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인식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수준에도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영향을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있다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.
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향후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연구에서는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프레임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유형별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영향력을</a:t>
            </a:r>
            <a:b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</a:b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정교하게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비교하거나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,
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지역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시기별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사회지표와의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연계성을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확장해</a:t>
            </a:r>
            <a:b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</a:b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보도와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현실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사이의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상호작용을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분석할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필요가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있다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.
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또한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범위를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확장해</a:t>
            </a:r>
            <a:b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</a:b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장기적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변화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패턴을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살펴보는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연구도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가능하다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26900" y="5016500"/>
            <a:ext cx="838200" cy="952500"/>
          </a:xfrm>
          <a:prstGeom prst="rect">
            <a:avLst/>
          </a:prstGeom>
        </p:spPr>
        <p:txBody>
          <a:bodyPr anchor="t" rtlCol="false" lIns="0" tIns="67732" rIns="0" bIns="0"/>
          <a:lstStyle/>
          <a:p>
            <a:pPr algn="l" lvl="0">
              <a:lnSpc>
                <a:spcPct val="99600"/>
              </a:lnSpc>
            </a:pPr>
            <a:r>
              <a:rPr lang="en" sz="5333" b="false" i="false" u="none" strike="noStrike">
                <a:solidFill>
                  <a:srgbClr val="FFFFFF"/>
                </a:solidFill>
                <a:latin typeface="Cafe24 Simplehae"/>
              </a:rPr>
              <a:t>&gt;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DEEF1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1130300"/>
            <a:ext cx="21666200" cy="38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711700" y="5905500"/>
            <a:ext cx="14947900" cy="1892300"/>
          </a:xfrm>
          <a:prstGeom prst="rect">
            <a:avLst/>
          </a:prstGeom>
        </p:spPr>
        <p:txBody>
          <a:bodyPr anchor="t" rtlCol="false" lIns="0" tIns="115144" rIns="0" bIns="0"/>
          <a:lstStyle/>
          <a:p>
            <a:pPr algn="ctr" lvl="0">
              <a:lnSpc>
                <a:spcPct val="102089"/>
              </a:lnSpc>
            </a:pPr>
            <a:r>
              <a:rPr lang="en" sz="10666" b="false" i="false" u="none" strike="noStrike">
                <a:solidFill>
                  <a:srgbClr val="595959"/>
                </a:solidFill>
                <a:ea typeface="Pretendard ExtraBold"/>
              </a:rPr>
              <a:t>감사합니다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8900" y="12522200"/>
            <a:ext cx="216662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1270000"/>
            <a:ext cx="216662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58900" y="2197100"/>
            <a:ext cx="15024100" cy="1625600"/>
          </a:xfrm>
          <a:prstGeom prst="rect">
            <a:avLst/>
          </a:prstGeom>
        </p:spPr>
        <p:txBody>
          <a:bodyPr anchor="t" rtlCol="false" lIns="0" tIns="74843" rIns="0" bIns="0"/>
          <a:lstStyle/>
          <a:p>
            <a:pPr algn="l" lvl="0">
              <a:lnSpc>
                <a:spcPct val="102089"/>
              </a:lnSpc>
            </a:pPr>
            <a:r>
              <a:rPr lang="en" sz="6933" b="false" i="false" u="none" strike="noStrike">
                <a:solidFill>
                  <a:srgbClr val="3452F0"/>
                </a:solidFill>
                <a:ea typeface="Pretendard ExtraBold"/>
              </a:rPr>
              <a:t>목차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1600" y="508000"/>
            <a:ext cx="8521700" cy="5715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595959"/>
                </a:solidFill>
                <a:latin typeface="Pretendard Regular"/>
              </a:rPr>
              <a:t>00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358900" y="4089400"/>
            <a:ext cx="6337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84300" y="4470400"/>
            <a:ext cx="2476500" cy="622300"/>
          </a:xfrm>
          <a:prstGeom prst="rect">
            <a:avLst/>
          </a:prstGeom>
        </p:spPr>
        <p:txBody>
          <a:bodyPr anchor="t" rtlCol="false" lIns="0" tIns="44026" rIns="0" bIns="0"/>
          <a:lstStyle/>
          <a:p>
            <a:pPr algn="l" lvl="0">
              <a:lnSpc>
                <a:spcPct val="99600"/>
              </a:lnSpc>
            </a:pPr>
            <a:r>
              <a:rPr lang="en" sz="3466" b="false" i="false" u="none" strike="noStrike">
                <a:solidFill>
                  <a:srgbClr val="595959"/>
                </a:solidFill>
                <a:latin typeface="Pretendard Regular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4300" y="5308600"/>
            <a:ext cx="5842000" cy="533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연구</a:t>
            </a:r>
            <a:r>
              <a:rPr lang="en-US" sz="373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배경</a:t>
            </a:r>
            <a:r>
              <a:rPr lang="en-US" sz="373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373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필요성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1600" y="12852400"/>
            <a:ext cx="2984500" cy="5461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595959"/>
                </a:solidFill>
                <a:latin typeface="Pretendard Regular"/>
              </a:rPr>
              <a:t>25-2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027900" y="12852400"/>
            <a:ext cx="2984500" cy="4699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595959"/>
                </a:solidFill>
                <a:latin typeface="Pretendard Regular"/>
              </a:rPr>
              <a:t>Page 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4300" y="6184900"/>
            <a:ext cx="6172200" cy="1092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가정폭력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보도의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증가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사회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인식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영향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기존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연구의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한계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문제제기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6700500" y="4089400"/>
            <a:ext cx="6324600" cy="25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6725900" y="4470400"/>
            <a:ext cx="2476500" cy="622300"/>
          </a:xfrm>
          <a:prstGeom prst="rect">
            <a:avLst/>
          </a:prstGeom>
        </p:spPr>
        <p:txBody>
          <a:bodyPr anchor="t" rtlCol="false" lIns="0" tIns="44026" rIns="0" bIns="0"/>
          <a:lstStyle/>
          <a:p>
            <a:pPr algn="l" lvl="0">
              <a:lnSpc>
                <a:spcPct val="99600"/>
              </a:lnSpc>
            </a:pPr>
            <a:r>
              <a:rPr lang="en" sz="3466" b="false" i="false" u="none" strike="noStrike">
                <a:solidFill>
                  <a:srgbClr val="595959"/>
                </a:solidFill>
                <a:latin typeface="Pretendard Regular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725900" y="5308600"/>
            <a:ext cx="5842000" cy="533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분석</a:t>
            </a:r>
            <a:r>
              <a:rPr lang="en-US" sz="373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방법론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25900" y="6184900"/>
            <a:ext cx="6172200" cy="1016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텍스트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전처리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토큰화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감정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분석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키워드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토픽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모델링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프레임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분석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절차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9029700" y="4089400"/>
            <a:ext cx="6324600" cy="25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055100" y="4470400"/>
            <a:ext cx="2476500" cy="622300"/>
          </a:xfrm>
          <a:prstGeom prst="rect">
            <a:avLst/>
          </a:prstGeom>
        </p:spPr>
        <p:txBody>
          <a:bodyPr anchor="t" rtlCol="false" lIns="0" tIns="44026" rIns="0" bIns="0"/>
          <a:lstStyle/>
          <a:p>
            <a:pPr algn="l" lvl="0">
              <a:lnSpc>
                <a:spcPct val="99600"/>
              </a:lnSpc>
            </a:pPr>
            <a:r>
              <a:rPr lang="en" sz="3466" b="false" i="false" u="none" strike="noStrike">
                <a:solidFill>
                  <a:srgbClr val="595959"/>
                </a:solidFill>
                <a:latin typeface="Pretendard Regular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55100" y="5308600"/>
            <a:ext cx="5842000" cy="533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데이터</a:t>
            </a:r>
            <a:r>
              <a:rPr lang="en-US" sz="373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수집</a:t>
            </a:r>
            <a:r>
              <a:rPr lang="en-US" sz="373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373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구성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55100" y="6184900"/>
            <a:ext cx="6172200" cy="1092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수집시기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언론사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</a:p>
          <a:p>
            <a:pPr algn="l" lvl="0">
              <a:lnSpc>
                <a:spcPct val="125329"/>
              </a:lnSpc>
            </a:pP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데이터규모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전처리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개요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358900" y="8267700"/>
            <a:ext cx="6337300" cy="254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384300" y="8648700"/>
            <a:ext cx="2476500" cy="622300"/>
          </a:xfrm>
          <a:prstGeom prst="rect">
            <a:avLst/>
          </a:prstGeom>
        </p:spPr>
        <p:txBody>
          <a:bodyPr anchor="t" rtlCol="false" lIns="0" tIns="44026" rIns="0" bIns="0"/>
          <a:lstStyle/>
          <a:p>
            <a:pPr algn="l" lvl="0">
              <a:lnSpc>
                <a:spcPct val="99600"/>
              </a:lnSpc>
            </a:pPr>
            <a:r>
              <a:rPr lang="en" sz="3466" b="false" i="false" u="none" strike="noStrike">
                <a:solidFill>
                  <a:srgbClr val="595959"/>
                </a:solidFill>
                <a:latin typeface="Pretendard Regular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4300" y="9486900"/>
            <a:ext cx="5842000" cy="622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분석</a:t>
            </a:r>
            <a:r>
              <a:rPr lang="en-US" sz="373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과정</a:t>
            </a:r>
            <a:r>
              <a:rPr lang="en-US" sz="373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373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결과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4300" y="10363200"/>
            <a:ext cx="6591300" cy="1714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감정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분석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핵심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키워드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토픽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구조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모델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성능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평가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보도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프레임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유형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정량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정성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6700500" y="8267700"/>
            <a:ext cx="6324600" cy="254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6725900" y="8648700"/>
            <a:ext cx="2476500" cy="622300"/>
          </a:xfrm>
          <a:prstGeom prst="rect">
            <a:avLst/>
          </a:prstGeom>
        </p:spPr>
        <p:txBody>
          <a:bodyPr anchor="t" rtlCol="false" lIns="0" tIns="44026" rIns="0" bIns="0"/>
          <a:lstStyle/>
          <a:p>
            <a:pPr algn="l" lvl="0">
              <a:lnSpc>
                <a:spcPct val="99600"/>
              </a:lnSpc>
            </a:pPr>
            <a:r>
              <a:rPr lang="en" sz="3466" b="false" i="false" u="none" strike="noStrike">
                <a:solidFill>
                  <a:srgbClr val="595959"/>
                </a:solidFill>
                <a:latin typeface="Pretendard Regular"/>
              </a:rPr>
              <a:t>06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725900" y="9486900"/>
            <a:ext cx="5842000" cy="533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결론</a:t>
            </a:r>
            <a:r>
              <a:rPr lang="en-US" sz="373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373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향후</a:t>
            </a:r>
            <a:r>
              <a:rPr lang="en-US" sz="373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연구</a:t>
            </a:r>
            <a:r>
              <a:rPr lang="en-US" sz="373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방향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725900" y="10363200"/>
            <a:ext cx="6172200" cy="1016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핵심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요약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한계점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25329"/>
              </a:lnSpc>
            </a:pP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후속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연구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가능성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제안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9029700" y="8267700"/>
            <a:ext cx="6324600" cy="254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9055100" y="8648700"/>
            <a:ext cx="2476500" cy="622300"/>
          </a:xfrm>
          <a:prstGeom prst="rect">
            <a:avLst/>
          </a:prstGeom>
        </p:spPr>
        <p:txBody>
          <a:bodyPr anchor="t" rtlCol="false" lIns="0" tIns="44026" rIns="0" bIns="0"/>
          <a:lstStyle/>
          <a:p>
            <a:pPr algn="l" lvl="0">
              <a:lnSpc>
                <a:spcPct val="99600"/>
              </a:lnSpc>
            </a:pPr>
            <a:r>
              <a:rPr lang="en" sz="3466" b="false" i="false" u="none" strike="noStrike">
                <a:solidFill>
                  <a:srgbClr val="595959"/>
                </a:solidFill>
                <a:latin typeface="Pretendard Regular"/>
              </a:rPr>
              <a:t>05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055100" y="9486900"/>
            <a:ext cx="5842000" cy="533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언론</a:t>
            </a:r>
            <a:r>
              <a:rPr lang="en-US" sz="373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프레임</a:t>
            </a:r>
            <a:r>
              <a:rPr lang="en-US" sz="373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해석</a:t>
            </a:r>
            <a:r>
              <a:rPr lang="en-US" sz="373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373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595959"/>
                </a:solidFill>
                <a:ea typeface="Pretendard Bold"/>
              </a:rPr>
              <a:t>시사점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055100" y="10363200"/>
            <a:ext cx="6172200" cy="1016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프레임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차이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시대별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변화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사회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인식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변화와의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연결</a:t>
            </a:r>
            <a:r>
              <a:rPr lang="en-US" sz="30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false" i="false" u="none" strike="noStrike">
                <a:solidFill>
                  <a:srgbClr val="595959"/>
                </a:solidFill>
                <a:ea typeface="Pretendard Regular"/>
              </a:rPr>
              <a:t>해석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12522200"/>
            <a:ext cx="216662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587500" y="8420100"/>
            <a:ext cx="5918200" cy="50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58900" y="2197100"/>
            <a:ext cx="15214600" cy="1371600"/>
          </a:xfrm>
          <a:prstGeom prst="rect">
            <a:avLst/>
          </a:prstGeom>
        </p:spPr>
        <p:txBody>
          <a:bodyPr anchor="t" rtlCol="false" lIns="0" tIns="83480" rIns="0" bIns="0"/>
          <a:lstStyle/>
          <a:p>
            <a:pPr algn="l" lvl="0">
              <a:lnSpc>
                <a:spcPct val="102089"/>
              </a:lnSpc>
            </a:pP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연구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배경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및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필요성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7200" y="5384800"/>
            <a:ext cx="4000500" cy="622300"/>
          </a:xfrm>
          <a:prstGeom prst="rect">
            <a:avLst/>
          </a:prstGeom>
        </p:spPr>
        <p:txBody>
          <a:bodyPr anchor="t" rtlCol="false" lIns="0" tIns="44026" rIns="0" bIns="0"/>
          <a:lstStyle/>
          <a:p>
            <a:pPr algn="l" lvl="0">
              <a:lnSpc>
                <a:spcPct val="99600"/>
              </a:lnSpc>
            </a:pPr>
            <a:r>
              <a:rPr lang="en-US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 </a:t>
            </a:r>
            <a:r>
              <a:rPr lang="ko-KR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가정폭력</a:t>
            </a:r>
            <a:r>
              <a:rPr lang="en-US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보도의</a:t>
            </a:r>
            <a:r>
              <a:rPr lang="en-US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증가</a:t>
            </a:r>
            <a:r>
              <a:rPr lang="en-US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7200" y="6604000"/>
            <a:ext cx="6400800" cy="3213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최근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가정폭력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관련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보도가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꾸준히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증가하며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보도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방식이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사회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인식에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큰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영향을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미치고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있습니다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.
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동일한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사건도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언론사에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따라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다르게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해석되는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문제가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나타납니다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549900" y="8420100"/>
            <a:ext cx="5918200" cy="5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826500" y="5384800"/>
            <a:ext cx="3098800" cy="622300"/>
          </a:xfrm>
          <a:prstGeom prst="rect">
            <a:avLst/>
          </a:prstGeom>
        </p:spPr>
        <p:txBody>
          <a:bodyPr anchor="t" rtlCol="false" lIns="0" tIns="44026" rIns="0" bIns="0"/>
          <a:lstStyle/>
          <a:p>
            <a:pPr algn="l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사회</a:t>
            </a:r>
            <a:r>
              <a:rPr lang="en-US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인식</a:t>
            </a:r>
            <a:r>
              <a:rPr lang="en-US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영향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26500" y="6604000"/>
            <a:ext cx="6769100" cy="3213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언론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보도는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단순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전달을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넘어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대중의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감정과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태도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형성에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직접적인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영향을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줍니다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.
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보도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프레임에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따라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사건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인식이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달라질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있어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분석이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필요합니다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598400" y="8420100"/>
            <a:ext cx="5918200" cy="50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002000" y="5384800"/>
            <a:ext cx="3975100" cy="622300"/>
          </a:xfrm>
          <a:prstGeom prst="rect">
            <a:avLst/>
          </a:prstGeom>
        </p:spPr>
        <p:txBody>
          <a:bodyPr anchor="t" rtlCol="false" lIns="0" tIns="44026" rIns="0" bIns="0"/>
          <a:lstStyle/>
          <a:p>
            <a:pPr algn="l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기존</a:t>
            </a:r>
            <a:r>
              <a:rPr lang="en-US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연구의</a:t>
            </a:r>
            <a:r>
              <a:rPr lang="en-US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한계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002000" y="6604000"/>
            <a:ext cx="6299200" cy="3213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기존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연구는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주로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키워드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감성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중심으로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분석해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프레임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차이를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충분히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반영하지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못했습니다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.
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언론사별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기간별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프레임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변화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비교가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부족한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점도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한계로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지적됩니다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1600" y="12852400"/>
            <a:ext cx="2984500" cy="5715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595959"/>
                </a:solidFill>
                <a:latin typeface="Pretendard Regular"/>
              </a:rPr>
              <a:t>25-2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027900" y="12852400"/>
            <a:ext cx="2984500" cy="4699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595959"/>
                </a:solidFill>
                <a:latin typeface="Pretendard Regular"/>
              </a:rPr>
              <a:t>Page 03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58900" y="1270000"/>
            <a:ext cx="21666200" cy="38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371600" y="508000"/>
            <a:ext cx="8521700" cy="5715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595959"/>
                </a:solidFill>
                <a:latin typeface="Pretendard Regular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58900" y="2235200"/>
            <a:ext cx="15024100" cy="1371600"/>
          </a:xfrm>
          <a:prstGeom prst="rect">
            <a:avLst/>
          </a:prstGeom>
        </p:spPr>
        <p:txBody>
          <a:bodyPr anchor="t" rtlCol="false" lIns="0" tIns="83479" rIns="0" bIns="0"/>
          <a:lstStyle/>
          <a:p>
            <a:pPr algn="l" lvl="0">
              <a:lnSpc>
                <a:spcPct val="102089"/>
              </a:lnSpc>
            </a:pP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데이터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수집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및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구성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1600" y="12852400"/>
            <a:ext cx="2984500" cy="5715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595959"/>
                </a:solidFill>
                <a:latin typeface="Pretendard Regular"/>
              </a:rPr>
              <a:t>25-2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027900" y="12852400"/>
            <a:ext cx="2984500" cy="5715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595959"/>
                </a:solidFill>
                <a:latin typeface="Pretendard Regular"/>
              </a:rPr>
              <a:t>Page 04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8900" y="1270000"/>
            <a:ext cx="21666200" cy="38100"/>
          </a:xfrm>
          <a:prstGeom prst="rect">
            <a:avLst/>
          </a:prstGeom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358900" y="4597400"/>
          <a:ext cx="21666200" cy="7264400"/>
        </p:xfrm>
        <a:graphic>
          <a:graphicData uri="http://schemas.openxmlformats.org/drawingml/2006/table">
            <a:tbl>
              <a:tblPr/>
              <a:tblGrid>
                <a:gridCol w="3941016"/>
                <a:gridCol w="12544865"/>
                <a:gridCol w="5175649"/>
              </a:tblGrid>
              <a:tr h="131041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466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466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세부</a:t>
                      </a:r>
                      <a:r>
                        <a:rPr lang="en-US" sz="3466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3466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내용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466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비고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1985123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5329"/>
                        </a:lnSpc>
                        <a:defRPr/>
                      </a:pP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(1)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네이버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뉴스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1" indent="-342900" marL="342900">
                        <a:lnSpc>
                          <a:spcPct val="12532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2021~2025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년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기사량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변화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추이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분석</a:t>
                      </a:r>
                      <a:b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</a:br>
                      <a:endParaRPr lang="en-US" sz="1100"/>
                    </a:p>
                    <a:p>
                      <a:pPr algn="ctr" lvl="1" indent="-342900" marL="342900">
                        <a:lnSpc>
                          <a:spcPct val="12532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감성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분석을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통해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보도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분위기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긍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·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부정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)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확인</a:t>
                      </a:r>
                    </a:p>
                    <a:p>
                      <a:pPr algn="ctr" lvl="1" indent="-342900" marL="342900">
                        <a:lnSpc>
                          <a:spcPct val="12532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가정폭력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관련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주요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키워드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도출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시기별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변화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관찰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5329"/>
                        </a:lnSpc>
                        <a:defRPr/>
                      </a:pP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담당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: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허다인</a:t>
                      </a:r>
                      <a:endParaRPr lang="en-US" sz="1100"/>
                    </a:p>
                    <a:p>
                      <a:pPr algn="ctr" lvl="0">
                        <a:lnSpc>
                          <a:spcPct val="125329"/>
                        </a:lnSpc>
                      </a:pP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데이터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출처</a:t>
                      </a:r>
                    </a:p>
                    <a:p>
                      <a:pPr algn="ctr" lvl="0">
                        <a:lnSpc>
                          <a:spcPct val="125329"/>
                        </a:lnSpc>
                      </a:pP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: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네이버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뉴스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기사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크롤링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85123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5329"/>
                        </a:lnSpc>
                        <a:defRPr/>
                      </a:pP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(2)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빅카인즈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1" indent="-342900" marL="342900">
                        <a:lnSpc>
                          <a:spcPct val="12532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언론사별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보도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키워드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비교</a:t>
                      </a:r>
                      <a:endParaRPr lang="en-US" sz="1100"/>
                    </a:p>
                    <a:p>
                      <a:pPr algn="ctr" lvl="1" indent="-342900" marL="342900">
                        <a:lnSpc>
                          <a:spcPct val="12532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프레임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감정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중심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/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제도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중심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등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)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차이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분석</a:t>
                      </a:r>
                    </a:p>
                    <a:p>
                      <a:pPr algn="ctr" lvl="1" indent="-342900" marL="342900">
                        <a:lnSpc>
                          <a:spcPct val="12532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기간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(2021~2025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년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)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별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프레임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변화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확인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5329"/>
                        </a:lnSpc>
                        <a:defRPr/>
                      </a:pP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담당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: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윤하늘</a:t>
                      </a:r>
                      <a:endParaRPr lang="en-US" sz="1100"/>
                    </a:p>
                    <a:p>
                      <a:pPr algn="ctr" lvl="0">
                        <a:lnSpc>
                          <a:spcPct val="125329"/>
                        </a:lnSpc>
                      </a:pP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데이터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출처</a:t>
                      </a:r>
                    </a:p>
                    <a:p>
                      <a:pPr algn="ctr" lvl="0">
                        <a:lnSpc>
                          <a:spcPct val="125329"/>
                        </a:lnSpc>
                      </a:pP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: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빅카인즈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한국언론진흥재단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)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1985123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5329"/>
                        </a:lnSpc>
                        <a:defRPr/>
                      </a:pP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(3)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경찰청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 + KOSIS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1" indent="-342900" marL="342900">
                        <a:lnSpc>
                          <a:spcPct val="12532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  <a:defRPr/>
                      </a:pP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경찰청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: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가정폭력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·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성범죄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등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범죄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건수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시계열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분석</a:t>
                      </a:r>
                      <a:endParaRPr lang="en-US" sz="1100"/>
                    </a:p>
                    <a:p>
                      <a:pPr algn="ctr" lvl="1" indent="-342900" marL="342900">
                        <a:lnSpc>
                          <a:spcPct val="12532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KOSIS: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지역별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인구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·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범죄율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등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사회지표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비교</a:t>
                      </a:r>
                    </a:p>
                    <a:p>
                      <a:pPr algn="ctr" lvl="1" indent="-342900" marL="342900">
                        <a:lnSpc>
                          <a:spcPct val="125329"/>
                        </a:lnSpc>
                        <a:buClr>
                          <a:srgbClr val="000000"/>
                        </a:buClr>
                        <a:buFont typeface="Arial"/>
                        <a:buChar char="●"/>
                      </a:pP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두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지표를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결합해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지역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·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시간대별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범죄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경향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파악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5329"/>
                        </a:lnSpc>
                        <a:defRPr/>
                      </a:pP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담당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: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금다은</a:t>
                      </a:r>
                      <a:endParaRPr lang="en-US" sz="1100"/>
                    </a:p>
                    <a:p>
                      <a:pPr algn="ctr" lvl="0">
                        <a:lnSpc>
                          <a:spcPct val="125329"/>
                        </a:lnSpc>
                      </a:pP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기간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정보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일부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제공</a:t>
                      </a:r>
                    </a:p>
                    <a:p>
                      <a:pPr algn="ctr" lvl="0">
                        <a:lnSpc>
                          <a:spcPct val="125329"/>
                        </a:lnSpc>
                      </a:pP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보조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지표</a:t>
                      </a:r>
                      <a:r>
                        <a:rPr lang="en-US" sz="3199" b="false" i="false" u="none" strike="noStrike">
                          <a:solidFill>
                            <a:srgbClr val="595959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3199" b="false" i="false" u="none" strike="noStrike">
                          <a:solidFill>
                            <a:srgbClr val="595959"/>
                          </a:solidFill>
                          <a:ea typeface="Pretendard Regular"/>
                        </a:rPr>
                        <a:t>활용도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371600" y="508000"/>
            <a:ext cx="8521700" cy="5715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595959"/>
                </a:solidFill>
                <a:latin typeface="Pretendard Regular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12522200"/>
            <a:ext cx="216662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587500" y="8420100"/>
            <a:ext cx="5918200" cy="50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58900" y="2197100"/>
            <a:ext cx="15214600" cy="1371600"/>
          </a:xfrm>
          <a:prstGeom prst="rect">
            <a:avLst/>
          </a:prstGeom>
        </p:spPr>
        <p:txBody>
          <a:bodyPr anchor="t" rtlCol="false" lIns="0" tIns="83480" rIns="0" bIns="0"/>
          <a:lstStyle/>
          <a:p>
            <a:pPr algn="l" lvl="0">
              <a:lnSpc>
                <a:spcPct val="102089"/>
              </a:lnSpc>
            </a:pP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분석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방법론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82800" y="5384800"/>
            <a:ext cx="3632200" cy="622300"/>
          </a:xfrm>
          <a:prstGeom prst="rect">
            <a:avLst/>
          </a:prstGeom>
        </p:spPr>
        <p:txBody>
          <a:bodyPr anchor="t" rtlCol="false" lIns="0" tIns="44026" rIns="0" bIns="0"/>
          <a:lstStyle/>
          <a:p>
            <a:pPr algn="l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데이터</a:t>
            </a:r>
            <a:r>
              <a:rPr lang="en-US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수집</a:t>
            </a:r>
            <a:r>
              <a:rPr lang="en-US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·</a:t>
            </a:r>
            <a:r>
              <a:rPr lang="ko-KR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전처리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82800" y="6858000"/>
            <a:ext cx="5981700" cy="2616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뉴스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공공데이터를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확보하고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텍스트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정제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불용어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제거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</a:p>
          <a:p>
            <a:pPr algn="l" lvl="0">
              <a:lnSpc>
                <a:spcPct val="125329"/>
              </a:lnSpc>
            </a:pP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형태소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분석을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통해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분석에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적합한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구조로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데이터를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정돈한다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549900" y="8420100"/>
            <a:ext cx="5918200" cy="5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220200" y="5384800"/>
            <a:ext cx="4254500" cy="622300"/>
          </a:xfrm>
          <a:prstGeom prst="rect">
            <a:avLst/>
          </a:prstGeom>
        </p:spPr>
        <p:txBody>
          <a:bodyPr anchor="t" rtlCol="false" lIns="0" tIns="44026" rIns="0" bIns="0"/>
          <a:lstStyle/>
          <a:p>
            <a:pPr algn="l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핵심</a:t>
            </a:r>
            <a:r>
              <a:rPr lang="en-US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분석</a:t>
            </a:r>
            <a:r>
              <a:rPr lang="en-US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(</a:t>
            </a:r>
            <a:r>
              <a:rPr lang="ko-KR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텍스트</a:t>
            </a:r>
            <a:r>
              <a:rPr lang="en-US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·</a:t>
            </a:r>
            <a:r>
              <a:rPr lang="ko-KR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수치</a:t>
            </a:r>
            <a:r>
              <a:rPr lang="en-US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32900" y="6527800"/>
            <a:ext cx="6032500" cy="3873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감정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키워드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프레임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분석과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토픽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모델링을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통해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주요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패턴을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파악하고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,
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범죄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사회지표의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시계열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변화를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함께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검토하여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의미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있는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흐름을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도출한다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598400" y="8420100"/>
            <a:ext cx="5918200" cy="50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281400" y="5384800"/>
            <a:ext cx="4889500" cy="622300"/>
          </a:xfrm>
          <a:prstGeom prst="rect">
            <a:avLst/>
          </a:prstGeom>
        </p:spPr>
        <p:txBody>
          <a:bodyPr anchor="t" rtlCol="false" lIns="0" tIns="44026" rIns="0" bIns="0"/>
          <a:lstStyle/>
          <a:p>
            <a:pPr algn="l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결과</a:t>
            </a:r>
            <a:r>
              <a:rPr lang="en-US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통합</a:t>
            </a:r>
            <a:r>
              <a:rPr lang="en-US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및</a:t>
            </a:r>
            <a:r>
              <a:rPr lang="en-US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인사이트</a:t>
            </a:r>
            <a:r>
              <a:rPr lang="en-US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도출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81400" y="6858000"/>
            <a:ext cx="6299200" cy="2616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뉴스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보도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경향과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실제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지표를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교차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비교해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전체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흐름을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정리하고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,
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프레임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변화와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주요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발견점을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기반으로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최종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인사이트를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595959"/>
                </a:solidFill>
                <a:ea typeface="Pretendard Regular"/>
              </a:rPr>
              <a:t>제시한다</a:t>
            </a:r>
            <a:r>
              <a:rPr lang="en-US" sz="3466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1600" y="12852400"/>
            <a:ext cx="2984500" cy="5715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25-2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027900" y="12852400"/>
            <a:ext cx="2984500" cy="5715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Page 05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58900" y="1270000"/>
            <a:ext cx="21666200" cy="38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371600" y="508000"/>
            <a:ext cx="8521700" cy="5715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58900" y="1981200"/>
            <a:ext cx="15214600" cy="1638300"/>
          </a:xfrm>
          <a:prstGeom prst="rect">
            <a:avLst/>
          </a:prstGeom>
        </p:spPr>
        <p:txBody>
          <a:bodyPr anchor="t" rtlCol="false" lIns="0" tIns="83479" rIns="0" bIns="0"/>
          <a:lstStyle/>
          <a:p>
            <a:pPr algn="l" lvl="0">
              <a:lnSpc>
                <a:spcPct val="102089"/>
              </a:lnSpc>
            </a:pP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분석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과정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(1·2)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001500" y="9245600"/>
            <a:ext cx="11010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71600" y="12852400"/>
            <a:ext cx="2984500" cy="5207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25-2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27900" y="12852400"/>
            <a:ext cx="2984500" cy="5207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Page 06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1270000"/>
            <a:ext cx="21666200" cy="3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71600" y="508000"/>
            <a:ext cx="8521700" cy="5207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04700" y="9372600"/>
            <a:ext cx="10947400" cy="294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수집한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기사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텍스트는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특수문자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제거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불용어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제거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형태소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명사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추출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(Okt)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과정을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거쳐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정제하였으며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이후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키워드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필터링과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날짜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형식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표준화를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적용하여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분석용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데이터셋으로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구축하였다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.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네이버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뉴스와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빅카인즈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크롤링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모두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동일한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전처리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파이프라인을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통해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일관되게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처리되었다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71600" y="4025900"/>
            <a:ext cx="9728200" cy="2514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58900" y="6718300"/>
            <a:ext cx="9550400" cy="4826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65000" y="2146300"/>
            <a:ext cx="5816600" cy="6273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881600" y="2197100"/>
            <a:ext cx="5486400" cy="3251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881600" y="5715000"/>
            <a:ext cx="5486400" cy="3136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58900" y="1765300"/>
            <a:ext cx="15214600" cy="1524000"/>
          </a:xfrm>
          <a:prstGeom prst="rect">
            <a:avLst/>
          </a:prstGeom>
        </p:spPr>
        <p:txBody>
          <a:bodyPr anchor="t" rtlCol="false" lIns="0" tIns="83479" rIns="0" bIns="0"/>
          <a:lstStyle/>
          <a:p>
            <a:pPr algn="l" lvl="0">
              <a:lnSpc>
                <a:spcPct val="102089"/>
              </a:lnSpc>
            </a:pP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분석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결과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(1)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001500" y="9042400"/>
            <a:ext cx="11010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71600" y="12852400"/>
            <a:ext cx="2984500" cy="5207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25-2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27900" y="12852400"/>
            <a:ext cx="2984500" cy="5842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Page 07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1270000"/>
            <a:ext cx="21666200" cy="3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71600" y="508000"/>
            <a:ext cx="8521700" cy="5207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04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19400" y="8305800"/>
            <a:ext cx="8420100" cy="391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09500" y="2768600"/>
            <a:ext cx="9994900" cy="5435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054600" y="7594600"/>
            <a:ext cx="3683000" cy="609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449" b="false" i="false" u="none" strike="noStrike">
                <a:solidFill>
                  <a:srgbClr val="595959"/>
                </a:solidFill>
                <a:latin typeface="Pretendard Regular"/>
              </a:rPr>
              <a:t>[</a:t>
            </a:r>
            <a:r>
              <a:rPr lang="ko-KR" sz="3449" b="false" i="false" u="none" strike="noStrike">
                <a:solidFill>
                  <a:srgbClr val="595959"/>
                </a:solidFill>
                <a:ea typeface="Pretendard Regular"/>
              </a:rPr>
              <a:t>연합뉴스</a:t>
            </a:r>
            <a:r>
              <a:rPr lang="en-US" sz="344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49" b="false" i="false" u="none" strike="noStrike">
                <a:solidFill>
                  <a:srgbClr val="595959"/>
                </a:solidFill>
                <a:ea typeface="Pretendard Regular"/>
              </a:rPr>
              <a:t>감정</a:t>
            </a:r>
            <a:r>
              <a:rPr lang="en-US" sz="344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49" b="false" i="false" u="none" strike="noStrike">
                <a:solidFill>
                  <a:srgbClr val="595959"/>
                </a:solidFill>
                <a:ea typeface="Pretendard Regular"/>
              </a:rPr>
              <a:t>분석</a:t>
            </a:r>
            <a:r>
              <a:rPr lang="en-US" sz="3449" b="false" i="false" u="none" strike="noStrike">
                <a:solidFill>
                  <a:srgbClr val="595959"/>
                </a:solidFill>
                <a:latin typeface="Pretendard Regular"/>
              </a:rPr>
              <a:t>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951200" y="1917700"/>
            <a:ext cx="3238500" cy="609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449" b="false" i="false" u="none" strike="noStrike">
                <a:solidFill>
                  <a:srgbClr val="595959"/>
                </a:solidFill>
                <a:latin typeface="Pretendard Regular"/>
              </a:rPr>
              <a:t>[JTBC </a:t>
            </a:r>
            <a:r>
              <a:rPr lang="ko-KR" sz="3449" b="false" i="false" u="none" strike="noStrike">
                <a:solidFill>
                  <a:srgbClr val="595959"/>
                </a:solidFill>
                <a:ea typeface="Pretendard Regular"/>
              </a:rPr>
              <a:t>감정</a:t>
            </a:r>
            <a:r>
              <a:rPr lang="en-US" sz="344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49" b="false" i="false" u="none" strike="noStrike">
                <a:solidFill>
                  <a:srgbClr val="595959"/>
                </a:solidFill>
                <a:ea typeface="Pretendard Regular"/>
              </a:rPr>
              <a:t>분석</a:t>
            </a:r>
            <a:r>
              <a:rPr lang="en-US" sz="3449" b="false" i="false" u="none" strike="noStrike">
                <a:solidFill>
                  <a:srgbClr val="595959"/>
                </a:solidFill>
                <a:latin typeface="Pretendard Regular"/>
              </a:rPr>
              <a:t>]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71600" y="3708400"/>
            <a:ext cx="6540500" cy="3568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365500" y="3035300"/>
            <a:ext cx="2679700" cy="558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111" b="false" i="false" u="none" strike="noStrike">
                <a:solidFill>
                  <a:srgbClr val="595959"/>
                </a:solidFill>
                <a:latin typeface="Pretendard Regular"/>
              </a:rPr>
              <a:t>[KBS </a:t>
            </a:r>
            <a:r>
              <a:rPr lang="ko-KR" sz="3111" b="false" i="false" u="none" strike="noStrike">
                <a:solidFill>
                  <a:srgbClr val="595959"/>
                </a:solidFill>
                <a:ea typeface="Pretendard Regular"/>
              </a:rPr>
              <a:t>감정</a:t>
            </a:r>
            <a:r>
              <a:rPr lang="en-US" sz="3111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11" b="false" i="false" u="none" strike="noStrike">
                <a:solidFill>
                  <a:srgbClr val="595959"/>
                </a:solidFill>
                <a:ea typeface="Pretendard Regular"/>
              </a:rPr>
              <a:t>분석</a:t>
            </a:r>
            <a:r>
              <a:rPr lang="en-US" sz="3111" b="false" i="false" u="none" strike="noStrike">
                <a:solidFill>
                  <a:srgbClr val="595959"/>
                </a:solidFill>
                <a:latin typeface="Pretendard Regular"/>
              </a:rPr>
              <a:t>]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92000" y="9372600"/>
            <a:ext cx="11176000" cy="2844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세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방송사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모두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중립과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슬픔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비중이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높게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유지되며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사건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중심의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보도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흐름이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드러난다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.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공포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감정은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연도별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이슈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변화에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따라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소폭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변동하고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특히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JTBC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가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타사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대비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공포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비중이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조금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더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높게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나타나는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경향이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있다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.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전반적으로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극단적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감정보다는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중립적이고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설명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중심의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보도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경향이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공통적으로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595959"/>
                </a:solidFill>
                <a:ea typeface="Pretendard Regular"/>
              </a:rPr>
              <a:t>확인된다</a:t>
            </a:r>
            <a:r>
              <a:rPr lang="en-US" sz="32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36700" y="1765300"/>
            <a:ext cx="15214600" cy="1524000"/>
          </a:xfrm>
          <a:prstGeom prst="rect">
            <a:avLst/>
          </a:prstGeom>
        </p:spPr>
        <p:txBody>
          <a:bodyPr anchor="t" rtlCol="false" lIns="0" tIns="83479" rIns="0" bIns="0"/>
          <a:lstStyle/>
          <a:p>
            <a:pPr algn="l" lvl="0">
              <a:lnSpc>
                <a:spcPct val="102089"/>
              </a:lnSpc>
            </a:pP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분석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결과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(2)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1442700" y="8521700"/>
            <a:ext cx="11010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71600" y="12852400"/>
            <a:ext cx="2984500" cy="5207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25-2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27900" y="12852400"/>
            <a:ext cx="2984500" cy="5842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Page 08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1270000"/>
            <a:ext cx="21666200" cy="3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71600" y="508000"/>
            <a:ext cx="8521700" cy="5207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31600" y="9055100"/>
            <a:ext cx="10947400" cy="294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세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언론사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모두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‘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가정폭력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경찰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신고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’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사건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중심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키워드가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공통적으로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상위에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나타나며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연합뉴스는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사건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수사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용어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비중이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특히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높아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보도량이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많고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전달형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성격이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강하게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나타난다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반면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JTBC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‘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아내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남편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아이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’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관계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인물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중심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키워드가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두드러져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서사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중심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사례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중심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보도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경향이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확인된다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8900" y="3289300"/>
            <a:ext cx="7899400" cy="4787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6700" y="7950200"/>
            <a:ext cx="8102600" cy="4152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42700" y="3060700"/>
            <a:ext cx="8496300" cy="4889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36700" y="1638300"/>
            <a:ext cx="15214600" cy="1524000"/>
          </a:xfrm>
          <a:prstGeom prst="rect">
            <a:avLst/>
          </a:prstGeom>
        </p:spPr>
        <p:txBody>
          <a:bodyPr anchor="t" rtlCol="false" lIns="0" tIns="83479" rIns="0" bIns="0"/>
          <a:lstStyle/>
          <a:p>
            <a:pPr algn="l" lvl="0">
              <a:lnSpc>
                <a:spcPct val="102089"/>
              </a:lnSpc>
            </a:pP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분석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733" b="false" i="false" u="none" strike="noStrike">
                <a:solidFill>
                  <a:srgbClr val="595959"/>
                </a:solidFill>
                <a:ea typeface="Pretendard ExtraBold"/>
              </a:rPr>
              <a:t>결과</a:t>
            </a:r>
            <a:r>
              <a:rPr lang="en-US" sz="7733" b="false" i="false" u="none" strike="noStrike">
                <a:solidFill>
                  <a:srgbClr val="595959"/>
                </a:solidFill>
                <a:latin typeface="Pretendard ExtraBold"/>
              </a:rPr>
              <a:t> (2)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1442700" y="8521700"/>
            <a:ext cx="110109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71600" y="12852400"/>
            <a:ext cx="2984500" cy="5207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25-2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27900" y="12852400"/>
            <a:ext cx="2984500" cy="5842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Page 09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1270000"/>
            <a:ext cx="21666200" cy="3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71600" y="508000"/>
            <a:ext cx="8521700" cy="5207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787878"/>
                </a:solidFill>
                <a:latin typeface="Pretendard Regular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42700" y="8737600"/>
            <a:ext cx="10947400" cy="3568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세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언론사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모두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‘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가정폭력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경찰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피해자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’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사건의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핵심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요소가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크게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나타나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공통적으로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사건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중심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보도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경향을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보였다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.
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특히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JTBC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‘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아내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남편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아이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’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관계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중심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단어가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두드러져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사례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관계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서사형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보도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비중이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높게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나타났으며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연합뉴스는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‘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수사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재판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혐의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’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수사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사법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용어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비중이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높아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전달형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보도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성격이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강하게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false" i="false" u="none" strike="noStrike">
                <a:solidFill>
                  <a:srgbClr val="595959"/>
                </a:solidFill>
                <a:ea typeface="Pretendard Regular"/>
              </a:rPr>
              <a:t>확인된다</a:t>
            </a:r>
            <a:r>
              <a:rPr lang="en-US" sz="3199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6700" y="3505200"/>
            <a:ext cx="6883400" cy="4152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03600" y="7988300"/>
            <a:ext cx="7213600" cy="419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785600" y="3162300"/>
            <a:ext cx="7747000" cy="4686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